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607" r:id="rId3"/>
    <p:sldId id="615" r:id="rId4"/>
    <p:sldId id="539" r:id="rId5"/>
    <p:sldId id="542" r:id="rId6"/>
    <p:sldId id="628" r:id="rId7"/>
    <p:sldId id="444" r:id="rId8"/>
    <p:sldId id="611" r:id="rId9"/>
    <p:sldId id="616" r:id="rId10"/>
    <p:sldId id="617" r:id="rId11"/>
    <p:sldId id="629" r:id="rId12"/>
    <p:sldId id="619" r:id="rId13"/>
    <p:sldId id="620" r:id="rId14"/>
    <p:sldId id="622" r:id="rId15"/>
    <p:sldId id="623" r:id="rId16"/>
    <p:sldId id="638" r:id="rId17"/>
    <p:sldId id="630" r:id="rId18"/>
    <p:sldId id="631" r:id="rId19"/>
    <p:sldId id="632" r:id="rId20"/>
    <p:sldId id="627" r:id="rId21"/>
    <p:sldId id="634" r:id="rId22"/>
    <p:sldId id="635" r:id="rId23"/>
    <p:sldId id="636" r:id="rId24"/>
    <p:sldId id="637" r:id="rId25"/>
    <p:sldId id="633" r:id="rId26"/>
    <p:sldId id="625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FFFFEB"/>
    <a:srgbClr val="FFFFFF"/>
    <a:srgbClr val="1F4E79"/>
    <a:srgbClr val="A9D18E"/>
    <a:srgbClr val="D1D7E1"/>
    <a:srgbClr val="C5E2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1068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24/05/2015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cidigital.com/noticias/aprovada-a-cura-milagrosa-de-uma-crianca-ainda-no-ventre-da-mae-atribuida-a-intercessao-de-paulo-vi-11572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587085" y="797026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Prólogo – a pessoa de Jesus (1.1-18)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587085" y="181519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587085" y="1349474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Testemunhos da Superioridade de Cristo  (1.19-52)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2487385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2571750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963636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9763" y="4118601"/>
            <a:ext cx="5910943" cy="263149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Questionamento sobre a razão da fé.</a:t>
            </a:r>
            <a:endParaRPr lang="pt-BR" sz="5500" dirty="0">
              <a:solidFill>
                <a:schemeClr val="bg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93254" y="3619523"/>
            <a:ext cx="780655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– Nota conclusiva do evangelista sobre a fé (</a:t>
            </a:r>
            <a:r>
              <a:rPr lang="pt-BR" sz="2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2.23-25</a:t>
            </a:r>
            <a:r>
              <a:rPr lang="pt-BR" sz="2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0343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1754753"/>
            <a:ext cx="8653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C00000"/>
                </a:solidFill>
                <a:latin typeface="+mj-lt"/>
              </a:rPr>
              <a:t>Quem atesta suas convicções?</a:t>
            </a:r>
            <a:endParaRPr lang="pt-BR" sz="5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700958"/>
            <a:ext cx="8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C00000"/>
                </a:solidFill>
                <a:latin typeface="+mj-lt"/>
              </a:rPr>
              <a:t>Quem aprova sua fé?</a:t>
            </a:r>
            <a:endParaRPr lang="pt-BR" sz="5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234206" y="2780485"/>
            <a:ext cx="8653816" cy="175432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C00000"/>
                </a:solidFill>
                <a:latin typeface="+mj-lt"/>
              </a:rPr>
              <a:t>Por que você é salvo? Como  prova que é salvo? </a:t>
            </a:r>
            <a:endParaRPr lang="pt-BR" sz="5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2280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2.23-25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baseado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razões erradas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autentica nossa fé por causa de quem Ele é, não por causa de “</a:t>
            </a:r>
            <a:r>
              <a:rPr lang="pt-BR" sz="45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nooossaaa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fé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5354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903" y="4919008"/>
            <a:ext cx="9144000" cy="193899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V23 - 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/>
              <a:t>Mas, à medida que (Jesus) estava em Jerusalém, durante a festa da Páscoa, muitos creram em seu nome, </a:t>
            </a:r>
            <a:r>
              <a:rPr lang="pt-BR" sz="2400" b="1" dirty="0"/>
              <a:t>ao verem os sinais que vinha fazendo</a:t>
            </a:r>
            <a:r>
              <a:rPr lang="pt-BR" sz="2400" dirty="0" smtClean="0"/>
              <a:t>.</a:t>
            </a:r>
          </a:p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V24 </a:t>
            </a: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400" dirty="0" smtClean="0"/>
              <a:t>Mas</a:t>
            </a:r>
            <a:r>
              <a:rPr lang="pt-BR" sz="2400" dirty="0"/>
              <a:t>, ele Jesus (o próprio Jesus) não acreditava ele mesmo a eles porque todos eram conhecidos dele</a:t>
            </a:r>
          </a:p>
        </p:txBody>
      </p:sp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>
              <a:buAutoNum type="arabicPeriod"/>
            </a:pP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Jesus não acredita numa manifestação de fé baseada apenas no desejo de se ver milagres (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23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1818650"/>
            <a:ext cx="78122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C00000"/>
                </a:solidFill>
              </a:rPr>
              <a:t>“Creram” em seu </a:t>
            </a:r>
            <a:r>
              <a:rPr lang="pt-BR" sz="2800" b="1" dirty="0" smtClean="0">
                <a:solidFill>
                  <a:srgbClr val="C00000"/>
                </a:solidFill>
              </a:rPr>
              <a:t>nome - </a:t>
            </a:r>
            <a:r>
              <a:rPr lang="pt-BR" sz="2800" dirty="0"/>
              <a:t>acreditar que algo é verdadeiro, digno de confiança. </a:t>
            </a:r>
          </a:p>
          <a:p>
            <a:pPr lvl="0"/>
            <a:endParaRPr lang="pt-BR" sz="2800" b="1" dirty="0">
              <a:solidFill>
                <a:srgbClr val="C0000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967158"/>
            <a:ext cx="211589" cy="21158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06646" y="5267599"/>
            <a:ext cx="1065613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</a:rPr>
              <a:t>creram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5213386" y="5986989"/>
            <a:ext cx="147527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</a:rPr>
              <a:t>acreditava</a:t>
            </a:r>
            <a:endParaRPr lang="pt-BR" dirty="0"/>
          </a:p>
        </p:txBody>
      </p:sp>
      <p:cxnSp>
        <p:nvCxnSpPr>
          <p:cNvPr id="15" name="Conector de seta reta 14"/>
          <p:cNvCxnSpPr>
            <a:stCxn id="7" idx="3"/>
            <a:endCxn id="13" idx="1"/>
          </p:cNvCxnSpPr>
          <p:nvPr/>
        </p:nvCxnSpPr>
        <p:spPr>
          <a:xfrm>
            <a:off x="3372259" y="5498432"/>
            <a:ext cx="1841127" cy="71939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"/>
          <p:cNvSpPr txBox="1"/>
          <p:nvPr/>
        </p:nvSpPr>
        <p:spPr>
          <a:xfrm>
            <a:off x="489679" y="2437846"/>
            <a:ext cx="8221183" cy="224676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Jesus fez uma distinção clara entre aqueles que estavam impressionados superficialmente, por terem visto meros sinais, e aqueles que penetraram sob a superfície e compreenderam a verdade que os sinais representavam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                         </a:t>
            </a:r>
            <a:r>
              <a:rPr lang="pt-BR" sz="2800" dirty="0" smtClean="0"/>
              <a:t>(</a:t>
            </a:r>
            <a:r>
              <a:rPr lang="pt-BR" sz="2800" dirty="0" err="1"/>
              <a:t>F.F.Bruce</a:t>
            </a:r>
            <a:r>
              <a:rPr lang="pt-BR" sz="2800" dirty="0"/>
              <a:t>, 77)</a:t>
            </a:r>
          </a:p>
        </p:txBody>
      </p:sp>
    </p:spTree>
    <p:extLst>
      <p:ext uri="{BB962C8B-B14F-4D97-AF65-F5344CB8AC3E}">
        <p14:creationId xmlns:p14="http://schemas.microsoft.com/office/powerpoint/2010/main" val="20064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7" grpId="0" animBg="1"/>
      <p:bldP spid="13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bloVI_VaticanCity_DominioPublico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5" y="1681320"/>
            <a:ext cx="3484880" cy="31794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351055" y="296325"/>
            <a:ext cx="84801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pt-BR" sz="2800" b="1" kern="1800" dirty="0">
                <a:solidFill>
                  <a:srgbClr val="444444"/>
                </a:solidFill>
                <a:latin typeface="Bebas Neue"/>
                <a:ea typeface="Times New Roman"/>
                <a:cs typeface="Times New Roman"/>
              </a:rPr>
              <a:t>Aprovada a cura milagrosa de uma criança ainda no ventre da mãe atribuída à intercessão de Paulo VI</a:t>
            </a:r>
            <a:endParaRPr lang="pt-BR" sz="2800" b="1" dirty="0">
              <a:ea typeface="Calibri"/>
              <a:cs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81558" y="6211669"/>
            <a:ext cx="4581559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r" fontAlgn="base"/>
            <a:r>
              <a:rPr lang="pt-BR" dirty="0">
                <a:solidFill>
                  <a:srgbClr val="FFFFEB"/>
                </a:solidFill>
              </a:rPr>
              <a:t> </a:t>
            </a:r>
            <a:r>
              <a:rPr lang="pt-BR" cap="all" dirty="0" smtClean="0">
                <a:solidFill>
                  <a:srgbClr val="FFFFEB"/>
                </a:solidFill>
              </a:rPr>
              <a:t>FONTE: PROF</a:t>
            </a:r>
            <a:r>
              <a:rPr lang="pt-BR" cap="all" dirty="0">
                <a:solidFill>
                  <a:srgbClr val="FFFFEB"/>
                </a:solidFill>
              </a:rPr>
              <a:t>. FELIPE </a:t>
            </a:r>
            <a:r>
              <a:rPr lang="pt-BR" cap="all" dirty="0" smtClean="0">
                <a:solidFill>
                  <a:srgbClr val="FFFFEB"/>
                </a:solidFill>
              </a:rPr>
              <a:t>AQUINO </a:t>
            </a:r>
            <a:r>
              <a:rPr lang="pt-BR" cap="all" dirty="0" smtClean="0">
                <a:solidFill>
                  <a:srgbClr val="FFFFEB"/>
                </a:solidFill>
              </a:rPr>
              <a:t>14/05/2014  </a:t>
            </a:r>
            <a:r>
              <a:rPr lang="pt-BR" cap="all" dirty="0">
                <a:solidFill>
                  <a:srgbClr val="FFFFEB"/>
                </a:solidFill>
              </a:rPr>
              <a:t>site </a:t>
            </a:r>
            <a:r>
              <a:rPr lang="pt-BR" cap="all" dirty="0" smtClean="0">
                <a:solidFill>
                  <a:srgbClr val="FFFFEB"/>
                </a:solidFill>
              </a:rPr>
              <a:t>ACI/EWTN</a:t>
            </a:r>
            <a:endParaRPr lang="pt-BR" dirty="0">
              <a:solidFill>
                <a:srgbClr val="FFFFEB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259179" y="178459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pt-BR" sz="2400" dirty="0"/>
              <a:t>O Cardeal </a:t>
            </a:r>
            <a:r>
              <a:rPr lang="pt-BR" sz="2400" dirty="0" err="1"/>
              <a:t>Angelo</a:t>
            </a:r>
            <a:r>
              <a:rPr lang="pt-BR" sz="2400" dirty="0"/>
              <a:t> Amato deverá encontrar o Papa Francisco para a promulgação do </a:t>
            </a:r>
            <a:r>
              <a:rPr lang="pt-BR" sz="2400" dirty="0" smtClean="0"/>
              <a:t>decreto. </a:t>
            </a:r>
            <a:r>
              <a:rPr lang="pt-BR" sz="2400" dirty="0"/>
              <a:t>É aguardada a confirmação da data de 19 de outubro – conclusão do Sínodo Extraordinário sobre a Família – para a cerimônia de beatificação.</a:t>
            </a:r>
          </a:p>
        </p:txBody>
      </p:sp>
    </p:spTree>
    <p:extLst>
      <p:ext uri="{BB962C8B-B14F-4D97-AF65-F5344CB8AC3E}">
        <p14:creationId xmlns:p14="http://schemas.microsoft.com/office/powerpoint/2010/main" val="373318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>
              <a:buAutoNum type="arabicPeriod"/>
            </a:pP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Jesus não acredita numa manifestação de fé baseada apenas no desejo de se ver milagres (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23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9073" y="1818650"/>
            <a:ext cx="8470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-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 </a:t>
            </a:r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Bem aventurado 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os que não precisavam ver milagres para crer que Ele é Deus</a:t>
            </a:r>
          </a:p>
        </p:txBody>
      </p:sp>
      <p:sp>
        <p:nvSpPr>
          <p:cNvPr id="12" name="Rectangle 5"/>
          <p:cNvSpPr/>
          <p:nvPr/>
        </p:nvSpPr>
        <p:spPr>
          <a:xfrm>
            <a:off x="-7951" y="3454971"/>
            <a:ext cx="9144000" cy="175432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pt-BR" sz="3600" b="1" u="sng" dirty="0" err="1">
                <a:solidFill>
                  <a:srgbClr val="FF0000"/>
                </a:solidFill>
                <a:ea typeface="Calibri"/>
                <a:cs typeface="Times New Roman"/>
              </a:rPr>
              <a:t>Jo</a:t>
            </a:r>
            <a:r>
              <a:rPr lang="pt-BR" sz="3600" b="1" u="sng" dirty="0">
                <a:solidFill>
                  <a:srgbClr val="FF0000"/>
                </a:solidFill>
                <a:ea typeface="Calibri"/>
                <a:cs typeface="Times New Roman"/>
              </a:rPr>
              <a:t> 20.29</a:t>
            </a:r>
            <a:r>
              <a:rPr lang="pt-BR" sz="3600" b="1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pt-BR" sz="3600" b="1" dirty="0">
                <a:solidFill>
                  <a:srgbClr val="000000"/>
                </a:solidFill>
                <a:ea typeface="Calibri"/>
                <a:cs typeface="Times New Roman"/>
              </a:rPr>
              <a:t>– </a:t>
            </a:r>
            <a:r>
              <a:rPr lang="pt-BR" sz="3600" i="1" dirty="0">
                <a:solidFill>
                  <a:srgbClr val="000000"/>
                </a:solidFill>
                <a:ea typeface="Calibri"/>
                <a:cs typeface="Times New Roman"/>
              </a:rPr>
              <a:t>“Disse-lhe Jesus: Porque me viste, creste? Bem-aventurados os que não viram e creram.”</a:t>
            </a:r>
            <a:endParaRPr lang="pt-BR" sz="3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077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>
              <a:buAutoNum type="arabicPeriod"/>
            </a:pP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Jesus não acredita numa manifestação de fé baseada apenas no desejo de se ver milagres (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23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9073" y="1818650"/>
            <a:ext cx="8470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-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 </a:t>
            </a:r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Bem aventurado 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os que não precisavam ver milagres para crer que Ele é Deus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09073" y="2914454"/>
            <a:ext cx="8470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-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 </a:t>
            </a:r>
            <a:r>
              <a:rPr lang="pt-BR" sz="32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Ter </a:t>
            </a:r>
            <a:r>
              <a:rPr lang="pt-BR" sz="3200" b="1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fé com base em ter testemunhado sinais miraculosos é arriscado.</a:t>
            </a:r>
          </a:p>
        </p:txBody>
      </p:sp>
      <p:sp>
        <p:nvSpPr>
          <p:cNvPr id="8" name="Rectangle 5"/>
          <p:cNvSpPr/>
          <p:nvPr/>
        </p:nvSpPr>
        <p:spPr>
          <a:xfrm>
            <a:off x="5693" y="98298"/>
            <a:ext cx="9144000" cy="563231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600" b="1" u="sng" dirty="0" err="1" smtClean="0">
                <a:solidFill>
                  <a:srgbClr val="FF0000"/>
                </a:solidFill>
              </a:rPr>
              <a:t>Jo</a:t>
            </a:r>
            <a:r>
              <a:rPr lang="pt-BR" sz="3600" b="1" u="sng" dirty="0" smtClean="0">
                <a:solidFill>
                  <a:srgbClr val="FF0000"/>
                </a:solidFill>
              </a:rPr>
              <a:t> </a:t>
            </a:r>
            <a:r>
              <a:rPr lang="pt-BR" sz="3600" b="1" u="sng" dirty="0">
                <a:solidFill>
                  <a:srgbClr val="FF0000"/>
                </a:solidFill>
              </a:rPr>
              <a:t>4.48-50</a:t>
            </a:r>
            <a:r>
              <a:rPr lang="pt-BR" sz="3600" dirty="0">
                <a:solidFill>
                  <a:srgbClr val="FF0000"/>
                </a:solidFill>
              </a:rPr>
              <a:t> </a:t>
            </a:r>
            <a:r>
              <a:rPr lang="pt-BR" sz="3600" dirty="0"/>
              <a:t>– </a:t>
            </a:r>
            <a:r>
              <a:rPr lang="pt-BR" sz="3600" i="1" dirty="0"/>
              <a:t>“Dirigiu-se, de novo, a </a:t>
            </a:r>
            <a:r>
              <a:rPr lang="pt-BR" sz="3600" i="1" dirty="0" err="1"/>
              <a:t>Caná</a:t>
            </a:r>
            <a:r>
              <a:rPr lang="pt-BR" sz="3600" i="1" dirty="0"/>
              <a:t> da </a:t>
            </a:r>
            <a:r>
              <a:rPr lang="pt-BR" sz="3600" i="1" dirty="0" err="1"/>
              <a:t>Galiléia</a:t>
            </a:r>
            <a:r>
              <a:rPr lang="pt-BR" sz="3600" i="1" dirty="0"/>
              <a:t>,... Ora, havia um oficial do rei, cujo filho estava doente em Cafarnaum. ..., foi ter com ele e lhe rogou que descesse para curar seu filho, que estava à morte. </a:t>
            </a:r>
            <a:r>
              <a:rPr lang="pt-BR" sz="3600" i="1" baseline="30000" dirty="0"/>
              <a:t>48</a:t>
            </a:r>
            <a:r>
              <a:rPr lang="pt-BR" sz="3600" i="1" dirty="0"/>
              <a:t> Então, Jesus lhe disse: Se, porventura, não virdes sinais e prodígios, de modo nenhum crereis. Rogou-lhe o oficial: Senhor, desce, antes que meu filho morra. Vai, disse-lhe Jesus; teu filho vive</a:t>
            </a:r>
            <a:r>
              <a:rPr lang="pt-BR" sz="3600" i="1" dirty="0" smtClean="0"/>
              <a:t>.</a:t>
            </a:r>
          </a:p>
          <a:p>
            <a:r>
              <a:rPr lang="pt-BR" sz="3600" i="1" dirty="0" smtClean="0"/>
              <a:t> </a:t>
            </a:r>
            <a:r>
              <a:rPr lang="pt-BR" sz="3600" i="1" dirty="0"/>
              <a:t>O </a:t>
            </a:r>
            <a:r>
              <a:rPr lang="pt-BR" sz="3600" i="1" dirty="0" smtClean="0"/>
              <a:t>homem creu na palavra de Jesus   e </a:t>
            </a:r>
            <a:r>
              <a:rPr lang="pt-BR" sz="3600" i="1" dirty="0"/>
              <a:t>partiu</a:t>
            </a:r>
            <a:r>
              <a:rPr lang="pt-BR" sz="3600" i="1" dirty="0" smtClean="0"/>
              <a:t>.”</a:t>
            </a:r>
            <a:endParaRPr lang="pt-BR" sz="3600" dirty="0"/>
          </a:p>
        </p:txBody>
      </p:sp>
      <p:sp>
        <p:nvSpPr>
          <p:cNvPr id="5" name="Retângulo 4"/>
          <p:cNvSpPr/>
          <p:nvPr/>
        </p:nvSpPr>
        <p:spPr>
          <a:xfrm>
            <a:off x="505323" y="5036152"/>
            <a:ext cx="6400803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3600" i="1" dirty="0">
                <a:solidFill>
                  <a:prstClr val="black"/>
                </a:solidFill>
              </a:rPr>
              <a:t>homem creu na palavra de Jesus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8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baseado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razões erradas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autentica nossa fé por causa de quem Ele é, não por causa de “</a:t>
            </a:r>
            <a:r>
              <a:rPr lang="pt-BR" sz="45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nooossaaa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fé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5354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903" y="4919008"/>
            <a:ext cx="9144000" cy="193899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V24 </a:t>
            </a: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400" dirty="0" smtClean="0"/>
              <a:t>Mas</a:t>
            </a:r>
            <a:r>
              <a:rPr lang="pt-BR" sz="2400" dirty="0"/>
              <a:t>, ele Jesus (o próprio Jesus) não acreditava ele mesmo a eles porque todos eram conhecidos </a:t>
            </a:r>
            <a:r>
              <a:rPr lang="pt-BR" sz="2400" dirty="0" smtClean="0"/>
              <a:t>  dele</a:t>
            </a:r>
          </a:p>
          <a:p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V25 </a:t>
            </a:r>
            <a:r>
              <a:rPr lang="pt-BR" sz="2400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(que) não tinha necessidade de que alguém testemunhasse a respeito do próprio homem, pois conhecia 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 que 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estava dentro do homem</a:t>
            </a:r>
            <a:endParaRPr lang="pt-BR" sz="2400" dirty="0"/>
          </a:p>
        </p:txBody>
      </p:sp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2- 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MANIFESTAÇÃO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DE FÉ BASEADA APENAS EM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ESCOLHAS PESSOAIS (24)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3" y="1818650"/>
            <a:ext cx="7931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 Conhecia estas </a:t>
            </a:r>
            <a:r>
              <a:rPr lang="pt-BR" sz="28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pessoas - </a:t>
            </a:r>
            <a:r>
              <a:rPr lang="pt-BR" sz="2800" dirty="0"/>
              <a:t>conhecer, possuir informação a respeito de</a:t>
            </a:r>
            <a:r>
              <a:rPr lang="pt-BR" sz="2800" dirty="0" smtClean="0"/>
              <a:t>.</a:t>
            </a:r>
            <a:r>
              <a:rPr lang="pt-BR" sz="28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2800" b="1" dirty="0">
              <a:solidFill>
                <a:srgbClr val="C55A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967158"/>
            <a:ext cx="211589" cy="211589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474615" y="5264114"/>
            <a:ext cx="1595950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</a:rPr>
              <a:t>conhecidos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4070565" y="6015518"/>
            <a:ext cx="1289327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conhecia</a:t>
            </a:r>
            <a:endParaRPr lang="pt-BR" dirty="0"/>
          </a:p>
        </p:txBody>
      </p:sp>
      <p:cxnSp>
        <p:nvCxnSpPr>
          <p:cNvPr id="15" name="Conector de seta reta 14"/>
          <p:cNvCxnSpPr>
            <a:endCxn id="10" idx="0"/>
          </p:cNvCxnSpPr>
          <p:nvPr/>
        </p:nvCxnSpPr>
        <p:spPr>
          <a:xfrm>
            <a:off x="3272590" y="5725779"/>
            <a:ext cx="1442639" cy="289739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16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5" grpId="0" uiExpand="1" build="p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ttp://www.guia.heu.nom.br/images/religioes-infografic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295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903" y="2644170"/>
            <a:ext cx="9144000" cy="156966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200" u="sng" dirty="0" err="1">
                <a:solidFill>
                  <a:srgbClr val="FF0000"/>
                </a:solidFill>
              </a:rPr>
              <a:t>Jo</a:t>
            </a:r>
            <a:r>
              <a:rPr lang="pt-BR" sz="3200" u="sng" dirty="0">
                <a:solidFill>
                  <a:srgbClr val="FF0000"/>
                </a:solidFill>
              </a:rPr>
              <a:t> 3.8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– “</a:t>
            </a:r>
            <a:r>
              <a:rPr lang="pt-BR" sz="32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vento sopra onde quer</a:t>
            </a:r>
            <a:r>
              <a:rPr lang="pt-BR" sz="3200" i="1" dirty="0"/>
              <a:t>, ouves a sua voz, mas não sabes donde vem, nem para onde vai; </a:t>
            </a:r>
            <a:r>
              <a:rPr lang="pt-BR" sz="3200" i="1" dirty="0" smtClean="0"/>
              <a:t>   assim </a:t>
            </a:r>
            <a:r>
              <a:rPr lang="pt-BR" sz="3200" i="1" dirty="0"/>
              <a:t>é todo o que é nascido do Espírito.”</a:t>
            </a:r>
            <a:endParaRPr lang="pt-BR" sz="3200" dirty="0"/>
          </a:p>
        </p:txBody>
      </p:sp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2- 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MANIFESTAÇÃO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DE FÉ BASEADA APENAS EM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ESCOLHAS PESSOAIS (24)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1818650"/>
            <a:ext cx="800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fé é uma manifestação que o Espírito Santo dá</a:t>
            </a:r>
            <a:endParaRPr lang="pt-BR" sz="2800" b="1" dirty="0">
              <a:solidFill>
                <a:srgbClr val="C55A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967158"/>
            <a:ext cx="211589" cy="21158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56" y="3620654"/>
            <a:ext cx="1425390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assim 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742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5903" y="2644170"/>
            <a:ext cx="9144000" cy="255454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200" b="1" u="sng" dirty="0" err="1">
                <a:solidFill>
                  <a:srgbClr val="FF0000"/>
                </a:solidFill>
              </a:rPr>
              <a:t>Jo</a:t>
            </a:r>
            <a:r>
              <a:rPr lang="pt-BR" sz="3200" b="1" u="sng" dirty="0">
                <a:solidFill>
                  <a:srgbClr val="FF0000"/>
                </a:solidFill>
              </a:rPr>
              <a:t> 6.37,44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– “</a:t>
            </a:r>
            <a:r>
              <a:rPr lang="pt-BR" sz="3200" i="1" dirty="0"/>
              <a:t>Todo aquele </a:t>
            </a:r>
            <a:r>
              <a:rPr lang="pt-BR" sz="32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o Pai me dá</a:t>
            </a:r>
            <a:r>
              <a:rPr lang="pt-BR" sz="3200" i="1" dirty="0"/>
              <a:t>, esse virá a mim; e o que vem a mim, de modo nenhum o lançarei fora.”; </a:t>
            </a:r>
            <a:r>
              <a:rPr lang="pt-BR" sz="3200" i="1" dirty="0" smtClean="0"/>
              <a:t> </a:t>
            </a:r>
            <a:r>
              <a:rPr lang="pt-BR" sz="3200" i="1" baseline="30000" dirty="0" smtClean="0"/>
              <a:t>44</a:t>
            </a:r>
            <a:r>
              <a:rPr lang="pt-BR" sz="3200" i="1" dirty="0" smtClean="0"/>
              <a:t>“ Ninguém </a:t>
            </a:r>
            <a:r>
              <a:rPr lang="pt-BR" sz="3200" i="1" dirty="0"/>
              <a:t>pode vir a mim </a:t>
            </a:r>
            <a:r>
              <a:rPr lang="pt-BR" sz="3200" i="1" dirty="0" smtClean="0"/>
              <a:t>  se </a:t>
            </a:r>
            <a:r>
              <a:rPr lang="pt-BR" sz="3200" i="1" dirty="0"/>
              <a:t>o Pai, que me enviou, não o trouxer; e eu o ressuscitarei no último dia.”</a:t>
            </a:r>
            <a:endParaRPr lang="pt-BR" sz="3200" dirty="0"/>
          </a:p>
        </p:txBody>
      </p:sp>
      <p:sp>
        <p:nvSpPr>
          <p:cNvPr id="2" name="Retângulo 1"/>
          <p:cNvSpPr/>
          <p:nvPr/>
        </p:nvSpPr>
        <p:spPr>
          <a:xfrm>
            <a:off x="7951" y="457200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2- 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MANIFESTAÇÃO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DE FÉ BASEADA APENAS EM </a:t>
            </a:r>
            <a:endParaRPr lang="pt-BR" sz="3200" b="1" dirty="0" smtClean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lvl="0"/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   ESCOLHAS PESSOAIS (24)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1818650"/>
            <a:ext cx="800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/>
              <a:t>A fé é uma manifestação que o Espírito Santo dá</a:t>
            </a:r>
            <a:endParaRPr lang="pt-B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967158"/>
            <a:ext cx="211589" cy="211589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742022" y="3629054"/>
            <a:ext cx="4368504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Ninguém pode vir a mim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632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baseado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razões erradas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87" y="1802656"/>
            <a:ext cx="8975073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autentica nossa fé por causa de quem Ele é, não por causa de “</a:t>
            </a:r>
            <a:r>
              <a:rPr lang="pt-BR" sz="45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nooossaaa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fé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9557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519172"/>
            <a:ext cx="9144000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V25 </a:t>
            </a:r>
            <a:r>
              <a:rPr lang="pt-BR" sz="2400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(que) não tinha necessidade de que alguém testemunhasse a respeito do próprio homem, pois conhecia 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 que 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estava dentro do homem</a:t>
            </a:r>
            <a:endParaRPr lang="pt-BR" sz="2400" dirty="0"/>
          </a:p>
        </p:txBody>
      </p:sp>
      <p:sp>
        <p:nvSpPr>
          <p:cNvPr id="2" name="Retângulo 1"/>
          <p:cNvSpPr/>
          <p:nvPr/>
        </p:nvSpPr>
        <p:spPr>
          <a:xfrm>
            <a:off x="-15903" y="639556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3-JESUS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MANIFESTAÇÃO DE FÉ BASEADA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APENAS EM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TESTEMUNHOS DE HOMENS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(25) 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3" y="1818650"/>
            <a:ext cx="7884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conhece o interior do ser humano</a:t>
            </a:r>
            <a:endParaRPr lang="pt-BR" sz="2800" b="1" dirty="0">
              <a:solidFill>
                <a:srgbClr val="C55A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967158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5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15903" y="639556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3-JESUS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MANIFESTAÇÃO DE FÉ BASEADA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APENAS EM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TESTEMUNHOS DE HOMENS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(25) 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9075" y="1987091"/>
            <a:ext cx="8373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- Cuidado </a:t>
            </a:r>
            <a:r>
              <a:rPr lang="pt-BR" sz="2800" dirty="0"/>
              <a:t>com os relatórios apresentados pelos evangelistas. Alguém pode achar que é salvo porque aquele pregador acreditou em sua conversão.</a:t>
            </a:r>
          </a:p>
        </p:txBody>
      </p:sp>
    </p:spTree>
    <p:extLst>
      <p:ext uri="{BB962C8B-B14F-4D97-AF65-F5344CB8AC3E}">
        <p14:creationId xmlns:p14="http://schemas.microsoft.com/office/powerpoint/2010/main" val="35381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15903" y="639556"/>
            <a:ext cx="9136049" cy="11790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3-JESUS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NÃO ACREDITA NUMA MANIFESTAÇÃO DE FÉ BASEADA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APENAS EM </a:t>
            </a:r>
            <a:r>
              <a:rPr lang="pt-BR" sz="3200" b="1" dirty="0">
                <a:solidFill>
                  <a:srgbClr val="002060"/>
                </a:solidFill>
                <a:latin typeface="Segoe UI Semibold" panose="020B0702040204020203" pitchFamily="34" charset="0"/>
              </a:rPr>
              <a:t>TESTEMUNHOS DE HOMENS </a:t>
            </a:r>
            <a:r>
              <a:rPr lang="pt-BR" sz="3200" b="1" dirty="0" smtClean="0">
                <a:solidFill>
                  <a:srgbClr val="002060"/>
                </a:solidFill>
                <a:latin typeface="Segoe UI Semibold" panose="020B0702040204020203" pitchFamily="34" charset="0"/>
              </a:rPr>
              <a:t>(25) </a:t>
            </a:r>
          </a:p>
          <a:p>
            <a:pPr lvl="0" algn="ctr"/>
            <a:r>
              <a:rPr lang="pt-BR" sz="1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</a:rPr>
              <a:t>_____________________________________________________________________________________________________________</a:t>
            </a:r>
          </a:p>
          <a:p>
            <a:pPr lvl="0"/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 panose="02020502060401020303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9075" y="1987091"/>
            <a:ext cx="8373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- Somente </a:t>
            </a:r>
            <a:r>
              <a:rPr lang="pt-BR" sz="2800" dirty="0"/>
              <a:t>Deus é capaz de conhecer o coração humano</a:t>
            </a:r>
          </a:p>
        </p:txBody>
      </p:sp>
      <p:sp>
        <p:nvSpPr>
          <p:cNvPr id="6" name="Rectangle 5"/>
          <p:cNvSpPr/>
          <p:nvPr/>
        </p:nvSpPr>
        <p:spPr>
          <a:xfrm>
            <a:off x="-15903" y="2333685"/>
            <a:ext cx="9144000" cy="452431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3200" b="1" u="sng" dirty="0" err="1">
                <a:solidFill>
                  <a:srgbClr val="FF0000"/>
                </a:solidFill>
              </a:rPr>
              <a:t>Jo</a:t>
            </a:r>
            <a:r>
              <a:rPr lang="pt-BR" sz="3200" b="1" u="sng" dirty="0">
                <a:solidFill>
                  <a:srgbClr val="FF0000"/>
                </a:solidFill>
              </a:rPr>
              <a:t> 6.63-66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– “</a:t>
            </a:r>
            <a:r>
              <a:rPr lang="pt-B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espírito é o que vivifica</a:t>
            </a:r>
            <a:r>
              <a:rPr lang="pt-BR" sz="3200" i="1" dirty="0"/>
              <a:t>; a carne para nada aproveita; as palavras que eu vos tenho dito são espírito e são vida. </a:t>
            </a:r>
            <a:r>
              <a:rPr lang="pt-BR" sz="3200" i="1" dirty="0" smtClean="0"/>
              <a:t>Contudo</a:t>
            </a:r>
            <a:r>
              <a:rPr lang="pt-BR" sz="3200" i="1" dirty="0"/>
              <a:t>, há descrentes </a:t>
            </a:r>
            <a:r>
              <a:rPr lang="pt-BR" sz="3200" i="1" dirty="0" smtClean="0"/>
              <a:t>entre vós</a:t>
            </a:r>
            <a:r>
              <a:rPr lang="pt-BR" sz="3200" i="1" dirty="0"/>
              <a:t>. </a:t>
            </a:r>
            <a:endParaRPr lang="pt-BR" sz="3200" i="1" dirty="0" smtClean="0"/>
          </a:p>
          <a:p>
            <a:r>
              <a:rPr lang="pt-BR" sz="3200" i="1" dirty="0" smtClean="0"/>
              <a:t>Pois </a:t>
            </a:r>
            <a:r>
              <a:rPr lang="pt-BR" sz="3200" i="1" dirty="0"/>
              <a:t>Jesus sabia, desde o princípio, quais eram os que não criam e quem o havia de trair. </a:t>
            </a:r>
            <a:r>
              <a:rPr lang="pt-BR" sz="3200" i="1" baseline="30000" dirty="0"/>
              <a:t>65</a:t>
            </a:r>
            <a:r>
              <a:rPr lang="pt-BR" sz="3200" i="1" dirty="0"/>
              <a:t>E prosseguiu: Por causa disto, é que vos tenho dito: ninguém poderá vir a mim, se, pelo Pai, não lhe for concedido. </a:t>
            </a:r>
            <a:r>
              <a:rPr lang="pt-BR" sz="3200" i="1" baseline="30000" dirty="0"/>
              <a:t>66</a:t>
            </a:r>
            <a:r>
              <a:rPr lang="pt-BR" sz="3200" i="1" dirty="0"/>
              <a:t>À vista disso, muitos dos seus discípulos o abandonaram e já não andavam com ele.”</a:t>
            </a:r>
            <a:endParaRPr lang="pt-BR" sz="3200" dirty="0"/>
          </a:p>
        </p:txBody>
      </p:sp>
      <p:sp>
        <p:nvSpPr>
          <p:cNvPr id="7" name="Retângulo 6"/>
          <p:cNvSpPr/>
          <p:nvPr/>
        </p:nvSpPr>
        <p:spPr>
          <a:xfrm>
            <a:off x="4794695" y="3305054"/>
            <a:ext cx="4285276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há descrentes entre vós. 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177712" y="5265101"/>
            <a:ext cx="601465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se, pelo Pai, não lhe for concedido.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23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7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6274" y="73480"/>
            <a:ext cx="465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0" y="1339896"/>
            <a:ext cx="8205108" cy="26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apóstolo João </a:t>
            </a: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ESCREVEU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Evangelho para confundir os salvos, mas para esclarecer sobre sua fé</a:t>
            </a: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478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486274" y="73480"/>
            <a:ext cx="465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1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  <p:bldP spid="7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2570" y="882663"/>
            <a:ext cx="88909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30000"/>
              <a:buFont typeface="Webdings"/>
              <a:buChar char=""/>
            </a:pPr>
            <a:r>
              <a:rPr lang="pt-BR" sz="2800" dirty="0" smtClean="0">
                <a:solidFill>
                  <a:srgbClr val="000000"/>
                </a:solidFill>
                <a:ea typeface="Calibri"/>
                <a:cs typeface="Tahoma"/>
              </a:rPr>
              <a:t> </a:t>
            </a:r>
            <a:r>
              <a:rPr lang="pt-BR" sz="44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Onde </a:t>
            </a:r>
            <a:r>
              <a:rPr lang="pt-BR" sz="4400" dirty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a fé que eles tiveram estava errada? </a:t>
            </a:r>
            <a:endParaRPr lang="pt-BR" sz="4400" dirty="0">
              <a:solidFill>
                <a:srgbClr val="FF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486274" y="73480"/>
            <a:ext cx="465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57199" y="2413338"/>
            <a:ext cx="8373979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latin typeface="Berylium" panose="02000000000000000000" pitchFamily="2" charset="0"/>
                <a:ea typeface="Calibri"/>
                <a:cs typeface="Tahoma"/>
              </a:rPr>
              <a:t>“Eles se convenceram de que Cristo era algum grande profeta, e provavelmente até mesmo lhe atribuíram o ofício de Messias. Mas como não compreendiam o ofício especial do Messias, sua fé era absurda, apegada como eram ao mundo e às coisas terrenas”. </a:t>
            </a:r>
            <a:endParaRPr lang="pt-BR" sz="3200" dirty="0" smtClean="0">
              <a:solidFill>
                <a:srgbClr val="000000"/>
              </a:solidFill>
              <a:latin typeface="Berylium" panose="02000000000000000000" pitchFamily="2" charset="0"/>
              <a:ea typeface="Calibri"/>
              <a:cs typeface="Tahoma"/>
            </a:endParaRPr>
          </a:p>
          <a:p>
            <a:pPr marL="228600" algn="r">
              <a:spcAft>
                <a:spcPts val="0"/>
              </a:spcAft>
            </a:pPr>
            <a:r>
              <a:rPr lang="pt-BR" sz="3200" dirty="0" smtClean="0">
                <a:solidFill>
                  <a:srgbClr val="000000"/>
                </a:solidFill>
                <a:latin typeface="Berylium" panose="02000000000000000000" pitchFamily="2" charset="0"/>
                <a:ea typeface="Calibri"/>
                <a:cs typeface="Tahoma"/>
              </a:rPr>
              <a:t>(</a:t>
            </a:r>
            <a:r>
              <a:rPr lang="pt-BR" sz="3200" dirty="0">
                <a:solidFill>
                  <a:srgbClr val="000000"/>
                </a:solidFill>
                <a:latin typeface="Berylium" panose="02000000000000000000" pitchFamily="2" charset="0"/>
                <a:ea typeface="Calibri"/>
                <a:cs typeface="Tahoma"/>
              </a:rPr>
              <a:t>J. Calvino, 106)</a:t>
            </a:r>
            <a:endParaRPr lang="pt-BR" sz="3200" dirty="0">
              <a:latin typeface="Berylium" panose="02000000000000000000" pitchFamily="2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400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2570" y="882663"/>
            <a:ext cx="88909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30000"/>
              <a:buFont typeface="Webdings"/>
              <a:buChar char=""/>
            </a:pPr>
            <a:r>
              <a:rPr lang="pt-BR" sz="2800" dirty="0" smtClean="0">
                <a:solidFill>
                  <a:srgbClr val="000000"/>
                </a:solidFill>
                <a:ea typeface="Calibri"/>
                <a:cs typeface="Tahoma"/>
              </a:rPr>
              <a:t> </a:t>
            </a:r>
            <a:r>
              <a:rPr lang="pt-BR" sz="44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Será </a:t>
            </a:r>
            <a:r>
              <a:rPr lang="pt-BR" sz="4400" dirty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que este texto afirma que cabe à igreja investigar quem tem fé? </a:t>
            </a:r>
            <a:endParaRPr lang="pt-BR" sz="4400" dirty="0">
              <a:solidFill>
                <a:srgbClr val="FF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486274" y="73480"/>
            <a:ext cx="465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81034" y="3429000"/>
            <a:ext cx="8373979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latin typeface="Berylium" panose="02000000000000000000" pitchFamily="2" charset="0"/>
                <a:ea typeface="Calibri"/>
                <a:cs typeface="Tahoma"/>
              </a:rPr>
              <a:t>Claro que não! Não somos capazes de perscrutar os corações. Não temos direito de viver suspeitando das pessoas.</a:t>
            </a:r>
            <a:endParaRPr lang="pt-BR" sz="3200" dirty="0">
              <a:latin typeface="Berylium" panose="02000000000000000000" pitchFamily="2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29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2570" y="882663"/>
            <a:ext cx="88909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30000"/>
              <a:buFont typeface="Webdings"/>
              <a:buChar char=""/>
            </a:pPr>
            <a:r>
              <a:rPr lang="pt-BR" sz="2800" dirty="0" smtClean="0">
                <a:solidFill>
                  <a:srgbClr val="000000"/>
                </a:solidFill>
                <a:ea typeface="Calibri"/>
                <a:cs typeface="Tahoma"/>
              </a:rPr>
              <a:t> </a:t>
            </a:r>
            <a:r>
              <a:rPr lang="pt-BR" sz="44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O </a:t>
            </a:r>
            <a:r>
              <a:rPr lang="pt-BR" sz="4400" dirty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ahoma"/>
              </a:rPr>
              <a:t>que você deve fazer com esta mensagem?</a:t>
            </a:r>
            <a:endParaRPr lang="pt-BR" sz="4400" dirty="0">
              <a:solidFill>
                <a:srgbClr val="FF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486274" y="73480"/>
            <a:ext cx="4657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81034" y="2683047"/>
            <a:ext cx="8373979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 smtClean="0"/>
              <a:t>Entregue-se a </a:t>
            </a:r>
            <a:r>
              <a:rPr lang="pt-BR" sz="3200" dirty="0"/>
              <a:t>Jesus para que Seu Espírito esquadrinhe cada milímetro </a:t>
            </a:r>
            <a:r>
              <a:rPr lang="pt-BR" sz="3200" dirty="0" smtClean="0"/>
              <a:t>de </a:t>
            </a:r>
            <a:r>
              <a:rPr lang="pt-BR" sz="3200" dirty="0" smtClean="0"/>
              <a:t>teu </a:t>
            </a:r>
            <a:r>
              <a:rPr lang="pt-BR" sz="3200" dirty="0" smtClean="0"/>
              <a:t>coração a </a:t>
            </a:r>
            <a:r>
              <a:rPr lang="pt-BR" sz="3200" dirty="0"/>
              <a:t>fim de </a:t>
            </a:r>
            <a:r>
              <a:rPr lang="pt-BR" sz="3200"/>
              <a:t>confirmar </a:t>
            </a:r>
            <a:r>
              <a:rPr lang="pt-BR" sz="3200" smtClean="0"/>
              <a:t>tua </a:t>
            </a:r>
            <a:r>
              <a:rPr lang="pt-BR" sz="3200" dirty="0" smtClean="0"/>
              <a:t>fé.</a:t>
            </a:r>
            <a:endParaRPr lang="pt-BR" sz="3200" dirty="0"/>
          </a:p>
        </p:txBody>
      </p:sp>
      <p:sp>
        <p:nvSpPr>
          <p:cNvPr id="6" name="Retângulo 5"/>
          <p:cNvSpPr/>
          <p:nvPr/>
        </p:nvSpPr>
        <p:spPr>
          <a:xfrm>
            <a:off x="437182" y="4760487"/>
            <a:ext cx="8373979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b="1" i="1" dirty="0" smtClean="0">
                <a:latin typeface="Berylium" panose="02000000000000000000" pitchFamily="2" charset="0"/>
              </a:rPr>
              <a:t>“O </a:t>
            </a:r>
            <a:r>
              <a:rPr lang="pt-BR" sz="3200" b="1" i="1" dirty="0">
                <a:latin typeface="Berylium" panose="02000000000000000000" pitchFamily="2" charset="0"/>
              </a:rPr>
              <a:t>contato com Cristo não salva, mas a ação dele no </a:t>
            </a:r>
            <a:r>
              <a:rPr lang="pt-BR" sz="3200" b="1" i="1" dirty="0" smtClean="0">
                <a:latin typeface="Berylium" panose="02000000000000000000" pitchFamily="2" charset="0"/>
              </a:rPr>
              <a:t>coração”</a:t>
            </a:r>
          </a:p>
          <a:p>
            <a:pPr algn="r"/>
            <a:r>
              <a:rPr lang="pt-BR" sz="3200" dirty="0" smtClean="0"/>
              <a:t> (Filósofo contemporâneo </a:t>
            </a:r>
            <a:r>
              <a:rPr lang="pt-BR" sz="3200" dirty="0" err="1" smtClean="0"/>
              <a:t>P.H.Tavares</a:t>
            </a:r>
            <a:r>
              <a:rPr lang="pt-BR" sz="3200" dirty="0" smtClean="0"/>
              <a:t>)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35663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baseado em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razões erradas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autentica nossa fé por causa de quem Ele é, não por causa de “</a:t>
            </a:r>
            <a:r>
              <a:rPr lang="pt-BR" sz="45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nooossaaa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fé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4660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13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5064" y="479191"/>
            <a:ext cx="8975073" cy="363176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[Uma fé genuína é fruto da ação divina e revela a glória de Deus]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72427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2420</TotalTime>
  <Words>1472</Words>
  <Application>Microsoft Office PowerPoint</Application>
  <PresentationFormat>Apresentação na tela (4:3)</PresentationFormat>
  <Paragraphs>142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183</cp:revision>
  <dcterms:created xsi:type="dcterms:W3CDTF">2015-02-28T18:51:08Z</dcterms:created>
  <dcterms:modified xsi:type="dcterms:W3CDTF">2015-05-24T18:07:43Z</dcterms:modified>
</cp:coreProperties>
</file>